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1"/>
  </p:notesMasterIdLst>
  <p:sldIdLst>
    <p:sldId id="256" r:id="rId2"/>
    <p:sldId id="258" r:id="rId3"/>
    <p:sldId id="278" r:id="rId4"/>
    <p:sldId id="268" r:id="rId5"/>
    <p:sldId id="279" r:id="rId6"/>
    <p:sldId id="295" r:id="rId7"/>
    <p:sldId id="325" r:id="rId8"/>
    <p:sldId id="297" r:id="rId9"/>
    <p:sldId id="298" r:id="rId10"/>
    <p:sldId id="299" r:id="rId11"/>
    <p:sldId id="269" r:id="rId12"/>
    <p:sldId id="280" r:id="rId13"/>
    <p:sldId id="300" r:id="rId14"/>
    <p:sldId id="301" r:id="rId15"/>
    <p:sldId id="270" r:id="rId16"/>
    <p:sldId id="302" r:id="rId17"/>
    <p:sldId id="281" r:id="rId18"/>
    <p:sldId id="304" r:id="rId19"/>
    <p:sldId id="303" r:id="rId20"/>
  </p:sldIdLst>
  <p:sldSz cx="9144000" cy="6858000" type="screen4x3"/>
  <p:notesSz cx="6858000" cy="9144000"/>
  <p:embeddedFontLst>
    <p:embeddedFont>
      <p:font typeface="Franklin Gothic" panose="020B0604020202020204" charset="0"/>
      <p:regular r:id="rId22"/>
      <p:bold r:id="rId23"/>
      <p:italic r:id="rId24"/>
      <p:boldItalic r:id="rId25"/>
    </p:embeddedFont>
    <p:embeddedFont>
      <p:font typeface="Roboto Mono" panose="020B0604020202020204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Roboto Condensed" panose="020B0604020202020204" charset="0"/>
      <p:regular r:id="rId34"/>
      <p:bold r:id="rId35"/>
      <p:italic r:id="rId36"/>
      <p:boldItalic r:id="rId37"/>
    </p:embeddedFont>
    <p:embeddedFont>
      <p:font typeface="Roboto" panose="020B0604020202020204" charset="0"/>
      <p:regular r:id="rId38"/>
      <p:bold r:id="rId39"/>
      <p:italic r:id="rId40"/>
      <p:boldItalic r:id="rId41"/>
    </p:embeddedFont>
    <p:embeddedFont>
      <p:font typeface="Bebas Neue" panose="020B0604020202020204" charset="0"/>
      <p:regular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p15="http://schemas.microsoft.com/office/powerpoint/2012/main" xmlns:go="http://customooxmlschemas.google.com/" roundtripDataSignature="AMtx7mjw9zgzrc7XLCPNiWnFvaswxTFPtg==" r:id="rId73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svaldo alfredo Rodriguez Veas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89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00"/>
    <p:restoredTop sz="94631"/>
  </p:normalViewPr>
  <p:slideViewPr>
    <p:cSldViewPr snapToGrid="0" snapToObjects="1">
      <p:cViewPr varScale="1">
        <p:scale>
          <a:sx n="111" d="100"/>
          <a:sy n="111" d="100"/>
        </p:scale>
        <p:origin x="176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7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73" Type="http://customschemas.google.com/relationships/presentationmetadata" Target="metadata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20.fntdata"/><Relationship Id="rId7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71447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3392f1e7f_0_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3392f1e7f_0_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9570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3392f1e7f_0_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63392f1e7f_0_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7813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328988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userDrawn="1">
  <p:cSld name="TITLE"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1" y="0"/>
            <a:ext cx="4629587" cy="6858000"/>
          </a:xfrm>
          <a:custGeom>
            <a:avLst/>
            <a:gdLst/>
            <a:ahLst/>
            <a:cxnLst/>
            <a:rect l="l" t="t" r="r" b="b"/>
            <a:pathLst>
              <a:path w="6172782" h="6858000" extrusionOk="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" y="11958"/>
            <a:ext cx="4518116" cy="6840855"/>
          </a:xfrm>
          <a:custGeom>
            <a:avLst/>
            <a:gdLst/>
            <a:ahLst/>
            <a:cxnLst/>
            <a:rect l="l" t="t" r="r" b="b"/>
            <a:pathLst>
              <a:path w="6024154" h="6858000" extrusionOk="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0123" y="212270"/>
            <a:ext cx="3748263" cy="58622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5284700" y="5620875"/>
            <a:ext cx="3603900" cy="873900"/>
          </a:xfrm>
          <a:prstGeom prst="rect">
            <a:avLst/>
          </a:prstGeom>
          <a:solidFill>
            <a:srgbClr val="DE3075"/>
          </a:solidFill>
          <a:ln>
            <a:noFill/>
          </a:ln>
        </p:spPr>
        <p:txBody>
          <a:bodyPr spcFirstLastPara="1" wrap="square" lIns="91425" tIns="0" rIns="182875" bIns="0" anchor="t" anchorCtr="0">
            <a:noAutofit/>
          </a:bodyPr>
          <a:lstStyle>
            <a:lvl1pPr lvl="0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2pPr>
            <a:lvl3pPr lvl="2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3pPr>
            <a:lvl4pPr lvl="3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4pPr>
            <a:lvl5pPr lvl="4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5pPr>
            <a:lvl6pPr lvl="5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6pPr>
            <a:lvl7pPr lvl="6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7pPr>
            <a:lvl8pPr lvl="7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8pPr>
            <a:lvl9pPr lvl="8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13;p2">
            <a:extLst>
              <a:ext uri="{FF2B5EF4-FFF2-40B4-BE49-F238E27FC236}">
                <a16:creationId xmlns:a16="http://schemas.microsoft.com/office/drawing/2014/main" xmlns="" id="{64854533-8DCC-1C49-8946-547AD8D471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93775" y="2487700"/>
            <a:ext cx="4894800" cy="2891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600"/>
            </a:lvl9pPr>
          </a:lstStyle>
          <a:p>
            <a:endParaRPr lang="es-ES_tradnl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xmlns="" id="{EC7D9485-9D22-5647-86A2-61337F2EBD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0387" y="2634922"/>
            <a:ext cx="8023225" cy="2275770"/>
          </a:xfrm>
          <a:prstGeom prst="rect">
            <a:avLst/>
          </a:prstGeom>
        </p:spPr>
        <p:txBody>
          <a:bodyPr anchor="ctr"/>
          <a:lstStyle>
            <a:lvl1pPr marL="50800" indent="0" algn="ctr">
              <a:buNone/>
              <a:defRPr sz="4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es-ES_tradnl" dirty="0"/>
          </a:p>
        </p:txBody>
      </p:sp>
      <p:pic>
        <p:nvPicPr>
          <p:cNvPr id="6" name="Google Shape;12;p2">
            <a:extLst>
              <a:ext uri="{FF2B5EF4-FFF2-40B4-BE49-F238E27FC236}">
                <a16:creationId xmlns:a16="http://schemas.microsoft.com/office/drawing/2014/main" xmlns="" id="{0D343A73-BC54-BF4C-A259-A0C913A07BC0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392750"/>
            <a:ext cx="2759037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Marcador de texto 4">
            <a:extLst>
              <a:ext uri="{FF2B5EF4-FFF2-40B4-BE49-F238E27FC236}">
                <a16:creationId xmlns:a16="http://schemas.microsoft.com/office/drawing/2014/main" xmlns="" id="{A2F63D34-FBAE-5442-A997-D0933D8286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0387" y="1632286"/>
            <a:ext cx="8023225" cy="665749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50800" indent="0" algn="ctr">
              <a:buNone/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es-ES_tradnl" dirty="0"/>
          </a:p>
        </p:txBody>
      </p:sp>
      <p:sp>
        <p:nvSpPr>
          <p:cNvPr id="11" name="Google Shape;165;p24">
            <a:extLst>
              <a:ext uri="{FF2B5EF4-FFF2-40B4-BE49-F238E27FC236}">
                <a16:creationId xmlns:a16="http://schemas.microsoft.com/office/drawing/2014/main" xmlns="" id="{ED241A5B-D2F8-1D45-8F9D-D1D4B48E7814}"/>
              </a:ext>
            </a:extLst>
          </p:cNvPr>
          <p:cNvSpPr/>
          <p:nvPr userDrawn="1"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6;p24">
            <a:extLst>
              <a:ext uri="{FF2B5EF4-FFF2-40B4-BE49-F238E27FC236}">
                <a16:creationId xmlns:a16="http://schemas.microsoft.com/office/drawing/2014/main" xmlns="" id="{990F690A-789C-6740-B34D-11153A9BBDDB}"/>
              </a:ext>
            </a:extLst>
          </p:cNvPr>
          <p:cNvSpPr/>
          <p:nvPr userDrawn="1"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chemeClr val="bg2"/>
              </a:gs>
              <a:gs pos="65000">
                <a:schemeClr val="bg1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84;p14">
            <a:extLst>
              <a:ext uri="{FF2B5EF4-FFF2-40B4-BE49-F238E27FC236}">
                <a16:creationId xmlns:a16="http://schemas.microsoft.com/office/drawing/2014/main" xmlns="" id="{7FF938C0-C0B1-8543-A7DC-F3B0AA5BE94F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CL" dirty="0">
              <a:latin typeface="Bebas Neue" panose="020B0606020202050201" pitchFamily="34" charset="77"/>
            </a:endParaRPr>
          </a:p>
        </p:txBody>
      </p:sp>
      <p:sp>
        <p:nvSpPr>
          <p:cNvPr id="15" name="Google Shape;87;p14">
            <a:extLst>
              <a:ext uri="{FF2B5EF4-FFF2-40B4-BE49-F238E27FC236}">
                <a16:creationId xmlns:a16="http://schemas.microsoft.com/office/drawing/2014/main" xmlns="" id="{D9228F07-B61E-0645-862B-247F10F5B1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59457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 preserve="1">
  <p:cSld name="1_En blanco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;p1">
            <a:extLst>
              <a:ext uri="{FF2B5EF4-FFF2-40B4-BE49-F238E27FC236}">
                <a16:creationId xmlns:a16="http://schemas.microsoft.com/office/drawing/2014/main" xmlns="" id="{FCAE1A83-104E-8B4E-949F-BE3A9ADE6BA0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14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">
  <p:cSld name="TITLE_4_1_1">
    <p:bg>
      <p:bgPr>
        <a:solidFill>
          <a:schemeClr val="dk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3"/>
          <p:cNvGrpSpPr/>
          <p:nvPr/>
        </p:nvGrpSpPr>
        <p:grpSpPr>
          <a:xfrm>
            <a:off x="0" y="-124"/>
            <a:ext cx="4853665" cy="5740374"/>
            <a:chOff x="0" y="-126"/>
            <a:chExt cx="4554438" cy="5386482"/>
          </a:xfrm>
        </p:grpSpPr>
        <p:sp>
          <p:nvSpPr>
            <p:cNvPr id="19" name="Google Shape;19;p3"/>
            <p:cNvSpPr/>
            <p:nvPr/>
          </p:nvSpPr>
          <p:spPr>
            <a:xfrm rot="10800000" flipH="1">
              <a:off x="0" y="-126"/>
              <a:ext cx="4554438" cy="5386482"/>
            </a:xfrm>
            <a:custGeom>
              <a:avLst/>
              <a:gdLst/>
              <a:ahLst/>
              <a:cxnLst/>
              <a:rect l="l" t="t" r="r" b="b"/>
              <a:pathLst>
                <a:path w="5389868" h="6374535" extrusionOk="0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0" name="Google Shape;20;p3" descr="Una caricatura de una ciudad&#10;&#10;Descripción generada automáticamente"/>
            <p:cNvPicPr preferRelativeResize="0"/>
            <p:nvPr/>
          </p:nvPicPr>
          <p:blipFill rotWithShape="1">
            <a:blip r:embed="rId3">
              <a:alphaModFix/>
            </a:blip>
            <a:srcRect l="9870" r="6482"/>
            <a:stretch/>
          </p:blipFill>
          <p:spPr>
            <a:xfrm>
              <a:off x="1" y="-1"/>
              <a:ext cx="4423169" cy="5247982"/>
            </a:xfrm>
            <a:custGeom>
              <a:avLst/>
              <a:gdLst/>
              <a:ahLst/>
              <a:cxnLst/>
              <a:rect l="l" t="t" r="r" b="b"/>
              <a:pathLst>
                <a:path w="5234519" h="6210629" extrusionOk="0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429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 lang="es-ES_tradnl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2">
  <p:cSld name="TITLE_4">
    <p:bg>
      <p:bgPr>
        <a:solidFill>
          <a:schemeClr val="accen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0" y="-124"/>
            <a:ext cx="4853665" cy="5740374"/>
            <a:chOff x="0" y="-126"/>
            <a:chExt cx="4554438" cy="5386482"/>
          </a:xfrm>
        </p:grpSpPr>
        <p:sp>
          <p:nvSpPr>
            <p:cNvPr id="24" name="Google Shape;24;p4"/>
            <p:cNvSpPr/>
            <p:nvPr/>
          </p:nvSpPr>
          <p:spPr>
            <a:xfrm rot="10800000" flipH="1">
              <a:off x="0" y="-126"/>
              <a:ext cx="4554438" cy="5386482"/>
            </a:xfrm>
            <a:custGeom>
              <a:avLst/>
              <a:gdLst/>
              <a:ahLst/>
              <a:cxnLst/>
              <a:rect l="l" t="t" r="r" b="b"/>
              <a:pathLst>
                <a:path w="5389868" h="6374535" extrusionOk="0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5" name="Google Shape;25;p4" descr="Imagen que contiene persona, foto, hombre, mujer&#10;&#10;Descripción generada automáticamente"/>
            <p:cNvPicPr preferRelativeResize="0"/>
            <p:nvPr/>
          </p:nvPicPr>
          <p:blipFill rotWithShape="1">
            <a:blip r:embed="rId2">
              <a:alphaModFix/>
            </a:blip>
            <a:srcRect r="16352"/>
            <a:stretch/>
          </p:blipFill>
          <p:spPr>
            <a:xfrm>
              <a:off x="1" y="-1"/>
              <a:ext cx="4423169" cy="5247982"/>
            </a:xfrm>
            <a:custGeom>
              <a:avLst/>
              <a:gdLst/>
              <a:ahLst/>
              <a:cxnLst/>
              <a:rect l="l" t="t" r="r" b="b"/>
              <a:pathLst>
                <a:path w="5234519" h="6210629" extrusionOk="0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898B90">
              <a:alpha val="683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 lang="es-ES_tradnl" noProof="0" dirty="0"/>
          </a:p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3">
  <p:cSld name="TITLE_1_1">
    <p:bg>
      <p:bgPr>
        <a:solidFill>
          <a:schemeClr val="accent2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 rot="10800000" flipH="1">
            <a:off x="0" y="3085"/>
            <a:ext cx="4850881" cy="573708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" name="Google Shape;31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5" descr="Una caricatura de una ciuda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9870" r="6482"/>
          <a:stretch/>
        </p:blipFill>
        <p:spPr>
          <a:xfrm>
            <a:off x="1" y="10"/>
            <a:ext cx="4711067" cy="5589566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898B90">
              <a:alpha val="683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4">
  <p:cSld name="TITLE_2_1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/>
          <p:nvPr/>
        </p:nvSpPr>
        <p:spPr>
          <a:xfrm rot="10800000" flipH="1">
            <a:off x="0" y="3085"/>
            <a:ext cx="4850881" cy="573708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" name="Google Shape;37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6" descr="Imagen que contiene persona, foto, hombre, mujer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r="16352"/>
          <a:stretch/>
        </p:blipFill>
        <p:spPr>
          <a:xfrm>
            <a:off x="1" y="10"/>
            <a:ext cx="4711067" cy="5589566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898B90">
              <a:alpha val="683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" preserve="1">
  <p:cSld name="Título y objetos 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85" name="Google Shape;85;p14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8189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ES_tradnl" noProof="0" dirty="0"/>
          </a:p>
        </p:txBody>
      </p:sp>
      <p:pic>
        <p:nvPicPr>
          <p:cNvPr id="89" name="Google Shape;8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9" name="Google Shape;7;p1">
            <a:extLst>
              <a:ext uri="{FF2B5EF4-FFF2-40B4-BE49-F238E27FC236}">
                <a16:creationId xmlns:a16="http://schemas.microsoft.com/office/drawing/2014/main" xmlns="" id="{0B5789D4-A1BB-0442-8135-68C7C82B7CE3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9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2" userDrawn="1">
  <p:cSld name="OBJEC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7" name="Google Shape;9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10" name="Google Shape;84;p14">
            <a:extLst>
              <a:ext uri="{FF2B5EF4-FFF2-40B4-BE49-F238E27FC236}">
                <a16:creationId xmlns:a16="http://schemas.microsoft.com/office/drawing/2014/main" xmlns="" id="{4F836A24-6D51-4D40-AB79-0230302D1457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11" name="Google Shape;87;p14">
            <a:extLst>
              <a:ext uri="{FF2B5EF4-FFF2-40B4-BE49-F238E27FC236}">
                <a16:creationId xmlns:a16="http://schemas.microsoft.com/office/drawing/2014/main" xmlns="" id="{3BFC4BEF-06F5-F149-88A2-FDD96288DC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ES_tradnl" noProof="0" dirty="0"/>
          </a:p>
        </p:txBody>
      </p:sp>
      <p:sp>
        <p:nvSpPr>
          <p:cNvPr id="12" name="Google Shape;7;p1">
            <a:extLst>
              <a:ext uri="{FF2B5EF4-FFF2-40B4-BE49-F238E27FC236}">
                <a16:creationId xmlns:a16="http://schemas.microsoft.com/office/drawing/2014/main" xmlns="" id="{0D7DAA7F-11AA-0147-9DA0-85C0C21C9491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3" userDrawn="1">
  <p:cSld name="OBJECT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7027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6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9" name="Google Shape;84;p14">
            <a:extLst>
              <a:ext uri="{FF2B5EF4-FFF2-40B4-BE49-F238E27FC236}">
                <a16:creationId xmlns:a16="http://schemas.microsoft.com/office/drawing/2014/main" xmlns="" id="{BB89A5F1-01F7-AA47-B434-101A27DE7BC0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10" name="Google Shape;87;p14">
            <a:extLst>
              <a:ext uri="{FF2B5EF4-FFF2-40B4-BE49-F238E27FC236}">
                <a16:creationId xmlns:a16="http://schemas.microsoft.com/office/drawing/2014/main" xmlns="" id="{8DC17925-3C94-8F46-871B-B63E680B4A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ES_tradnl" noProof="0" dirty="0"/>
          </a:p>
        </p:txBody>
      </p:sp>
      <p:sp>
        <p:nvSpPr>
          <p:cNvPr id="11" name="Google Shape;7;p1">
            <a:extLst>
              <a:ext uri="{FF2B5EF4-FFF2-40B4-BE49-F238E27FC236}">
                <a16:creationId xmlns:a16="http://schemas.microsoft.com/office/drawing/2014/main" xmlns="" id="{3C188FE6-8EF7-F044-9027-21CDC308C75A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4" userDrawn="1">
  <p:cSld name="OBJECT_1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BED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accent3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/>
          </a:p>
        </p:txBody>
      </p:sp>
      <p:sp>
        <p:nvSpPr>
          <p:cNvPr id="9" name="Google Shape;84;p14">
            <a:extLst>
              <a:ext uri="{FF2B5EF4-FFF2-40B4-BE49-F238E27FC236}">
                <a16:creationId xmlns:a16="http://schemas.microsoft.com/office/drawing/2014/main" xmlns="" id="{66000D04-C10D-E74D-BD69-F15BCBCB23CB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10" name="Google Shape;87;p14">
            <a:extLst>
              <a:ext uri="{FF2B5EF4-FFF2-40B4-BE49-F238E27FC236}">
                <a16:creationId xmlns:a16="http://schemas.microsoft.com/office/drawing/2014/main" xmlns="" id="{CFC8E6A0-23C5-B947-94E4-E744F76CED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CL" dirty="0"/>
          </a:p>
        </p:txBody>
      </p:sp>
      <p:sp>
        <p:nvSpPr>
          <p:cNvPr id="11" name="Google Shape;7;p1">
            <a:extLst>
              <a:ext uri="{FF2B5EF4-FFF2-40B4-BE49-F238E27FC236}">
                <a16:creationId xmlns:a16="http://schemas.microsoft.com/office/drawing/2014/main" xmlns="" id="{7597FF83-28B2-D447-8C51-BAB390C7D7B0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Calibri" panose="020F0502020204030204" pitchFamily="34" charset="0"/>
                <a:ea typeface="Roboto Mono"/>
                <a:cs typeface="Calibri" panose="020F0502020204030204" pitchFamily="34" charset="0"/>
                <a:sym typeface="Roboto Mon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763700" y="212725"/>
            <a:ext cx="67518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 lang="es-CL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79" r:id="rId6"/>
    <p:sldLayoutId id="2147483661" r:id="rId7"/>
    <p:sldLayoutId id="2147483662" r:id="rId8"/>
    <p:sldLayoutId id="2147483663" r:id="rId9"/>
    <p:sldLayoutId id="2147483678" r:id="rId10"/>
    <p:sldLayoutId id="2147483677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Roboto" panose="02000000000000000000" pitchFamily="2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3993775" y="2487700"/>
            <a:ext cx="4894800" cy="2891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DESARROLLO WEB</a:t>
            </a:r>
            <a:endParaRPr dirty="0"/>
          </a:p>
        </p:txBody>
      </p:sp>
      <p:sp>
        <p:nvSpPr>
          <p:cNvPr id="213" name="Google Shape;213;p30"/>
          <p:cNvSpPr txBox="1">
            <a:spLocks noGrp="1"/>
          </p:cNvSpPr>
          <p:nvPr>
            <p:ph type="subTitle" idx="1"/>
          </p:nvPr>
        </p:nvSpPr>
        <p:spPr>
          <a:xfrm>
            <a:off x="6386512" y="5620875"/>
            <a:ext cx="2502087" cy="873900"/>
          </a:xfrm>
          <a:prstGeom prst="roundRect">
            <a:avLst/>
          </a:prstGeom>
        </p:spPr>
        <p:txBody>
          <a:bodyPr spcFirstLastPara="1" wrap="square" lIns="91425" tIns="0" rIns="182875" bIns="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600" dirty="0"/>
              <a:t>PGY3121</a:t>
            </a:r>
            <a:endParaRPr sz="3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xmlns="" id="{F4ACCB78-0E69-4880-A94D-FD412F76E1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El servidor DNS enruta tu solicitud hacia el servidor.</a:t>
            </a:r>
          </a:p>
          <a:p>
            <a:endParaRPr lang="es-ES" dirty="0"/>
          </a:p>
          <a:p>
            <a:r>
              <a:rPr lang="es-ES" dirty="0"/>
              <a:t>El servidor de destino busca el recurso y lo envía hacia tu software cliente.</a:t>
            </a:r>
          </a:p>
          <a:p>
            <a:endParaRPr lang="es-ES" dirty="0"/>
          </a:p>
          <a:p>
            <a:r>
              <a:rPr lang="es-ES" dirty="0"/>
              <a:t>En el caso de una página web el servidor envía un documento HTML y todos los recursos necesarios para hacer que la página web funcione y se vea de forma adecuada en tu navegador.</a:t>
            </a:r>
            <a:endParaRPr lang="es-CL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57EDC429-6A71-4643-9E67-7FA9452D9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FUNCIONA LA WEB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789847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548035E2-9379-2346-A89D-675F58CEB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QUÉ ES HTML5</a:t>
            </a:r>
          </a:p>
        </p:txBody>
      </p:sp>
    </p:spTree>
    <p:extLst>
      <p:ext uri="{BB962C8B-B14F-4D97-AF65-F5344CB8AC3E}">
        <p14:creationId xmlns:p14="http://schemas.microsoft.com/office/powerpoint/2010/main" val="3726567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5F750691-DAB0-AA4F-B577-B16F30A46F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HTML5 es el Lenguaje de Marcas de Hipertexto versión 5.</a:t>
            </a:r>
          </a:p>
          <a:p>
            <a:endParaRPr lang="es-ES_tradnl" dirty="0"/>
          </a:p>
          <a:p>
            <a:r>
              <a:rPr lang="es-ES_tradnl" dirty="0"/>
              <a:t>HTML es un lenguaje de marcas de hipertexto, desarrollado por la W3C (Consorcio  mundial de la web).</a:t>
            </a:r>
          </a:p>
          <a:p>
            <a:endParaRPr lang="es-ES_tradnl" dirty="0"/>
          </a:p>
          <a:p>
            <a:r>
              <a:rPr lang="es-ES_tradnl" dirty="0"/>
              <a:t>El lenguaje de marcas de hipertexto, permite crear archivos web que serán servidos o entregados por un servidor web y enviados a un cliente (browser o navegador) el cual interpretará las instrucciones del lenguaje y mostrará el resultado por pantalla u otro medio.</a:t>
            </a:r>
          </a:p>
          <a:p>
            <a:pPr marL="533400" lvl="1" indent="0">
              <a:buNone/>
            </a:pPr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4"/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QUE ES HTML5</a:t>
            </a:r>
          </a:p>
        </p:txBody>
      </p:sp>
    </p:spTree>
    <p:extLst>
      <p:ext uri="{BB962C8B-B14F-4D97-AF65-F5344CB8AC3E}">
        <p14:creationId xmlns:p14="http://schemas.microsoft.com/office/powerpoint/2010/main" val="2376167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xmlns="" id="{89EDDE95-AC0F-46D9-B252-ABFD7C9DCA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HTML5 respecto a sus predecesores implementa un conjunto de mejoras, entre las cuales podemos mencionar las siguientes:</a:t>
            </a:r>
          </a:p>
          <a:p>
            <a:pPr lvl="1"/>
            <a:r>
              <a:rPr lang="es-CL" dirty="0"/>
              <a:t>Permite describir con mayor precisión cuál es su contenido.</a:t>
            </a:r>
          </a:p>
          <a:p>
            <a:pPr lvl="1"/>
            <a:endParaRPr lang="es-CL" dirty="0"/>
          </a:p>
          <a:p>
            <a:pPr lvl="1"/>
            <a:r>
              <a:rPr lang="es-CL" dirty="0"/>
              <a:t>Permite comunicarse con el servidor de formas nuevas e innovadoras.</a:t>
            </a:r>
          </a:p>
          <a:p>
            <a:pPr lvl="1"/>
            <a:endParaRPr lang="es-CL" dirty="0"/>
          </a:p>
          <a:p>
            <a:pPr lvl="1"/>
            <a:r>
              <a:rPr lang="es-CL" dirty="0"/>
              <a:t>Permite a las páginas web almacenar datos localmente en el lado del cliente y operar sin conexión de manera más eficiente.</a:t>
            </a:r>
          </a:p>
          <a:p>
            <a:pPr marL="533400" lvl="1" indent="0">
              <a:buNone/>
            </a:pPr>
            <a:endParaRPr lang="es-CL" dirty="0"/>
          </a:p>
          <a:p>
            <a:pPr lvl="1"/>
            <a:r>
              <a:rPr lang="es-CL" dirty="0"/>
              <a:t>Nos otorga un excelente soporte para utilizar contenido multimedia como lo son audio y video nativamente.</a:t>
            </a:r>
          </a:p>
          <a:p>
            <a:endParaRPr lang="es-CL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96780312-F0AD-47C8-B5F3-3E87F46FD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QUE ES HTML5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4164198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xmlns="" id="{37730ADF-6E85-45CE-8E76-8024C1D75F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s-CL" dirty="0"/>
          </a:p>
          <a:p>
            <a:pPr lvl="1"/>
            <a:r>
              <a:rPr lang="es-CL" dirty="0"/>
              <a:t>Proporciona una amplia gama de nuevas características que se ocupan de los gráficos vectoriales esclables (SVG) y la opcion de dibujar en canvas </a:t>
            </a:r>
          </a:p>
          <a:p>
            <a:pPr lvl="1"/>
            <a:endParaRPr lang="es-CL" dirty="0"/>
          </a:p>
          <a:p>
            <a:pPr lvl="1"/>
            <a:r>
              <a:rPr lang="es-CL" dirty="0"/>
              <a:t>Proporciona una mayor optimización de la velocidad y un mejor uso del hardware.</a:t>
            </a:r>
          </a:p>
          <a:p>
            <a:pPr lvl="1"/>
            <a:endParaRPr lang="es-CL" dirty="0"/>
          </a:p>
          <a:p>
            <a:pPr lvl="1"/>
            <a:r>
              <a:rPr lang="es-CL" dirty="0"/>
              <a:t>Proporciona </a:t>
            </a:r>
            <a:r>
              <a:rPr lang="es-CL" dirty="0" err="1"/>
              <a:t>APIs</a:t>
            </a:r>
            <a:r>
              <a:rPr lang="es-CL" dirty="0"/>
              <a:t> para el uso de varios componentes internos de entrada y salida de nuestro dispositivo.</a:t>
            </a:r>
          </a:p>
          <a:p>
            <a:pPr lvl="1"/>
            <a:endParaRPr lang="es-CL" dirty="0"/>
          </a:p>
          <a:p>
            <a:pPr lvl="1"/>
            <a:r>
              <a:rPr lang="es-CL" dirty="0"/>
              <a:t>Nos ofrece una nueva gran variedad de opciones para hacer diseños más sofisticados.</a:t>
            </a:r>
          </a:p>
          <a:p>
            <a:endParaRPr lang="es-CL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31275421-E5E1-4563-B6B1-DA08C174B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QUE ES HTML5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879933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548035E2-9379-2346-A89D-675F58CEB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ESTRUCTURA DE UNA ETIQUETA</a:t>
            </a:r>
          </a:p>
        </p:txBody>
      </p:sp>
    </p:spTree>
    <p:extLst>
      <p:ext uri="{BB962C8B-B14F-4D97-AF65-F5344CB8AC3E}">
        <p14:creationId xmlns:p14="http://schemas.microsoft.com/office/powerpoint/2010/main" val="3572879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xmlns="" id="{5A6FC450-4EF5-443F-A273-3EF604C696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HTML5 está compuesto por un conjunto de etiquetas o marcas o </a:t>
            </a:r>
            <a:r>
              <a:rPr lang="es-ES" dirty="0" err="1"/>
              <a:t>tags</a:t>
            </a:r>
            <a:r>
              <a:rPr lang="es-ES" dirty="0"/>
              <a:t>.</a:t>
            </a:r>
          </a:p>
          <a:p>
            <a:pPr lvl="1"/>
            <a:r>
              <a:rPr lang="es-ES" dirty="0"/>
              <a:t>Cada una de estas marcas tiene un significado que es conocido por el navegador.</a:t>
            </a:r>
          </a:p>
          <a:p>
            <a:pPr lvl="1"/>
            <a:r>
              <a:rPr lang="es-ES" dirty="0"/>
              <a:t>Estas etiquetas son interpretadas por el navegador y este realiza una acción específica sobre un contenido.</a:t>
            </a:r>
          </a:p>
          <a:p>
            <a:pPr lvl="1"/>
            <a:r>
              <a:rPr lang="es-ES" dirty="0"/>
              <a:t>Existen etiquetas  que permiten dar formato, otras que definen un comportamiento, otras que son semánticas, es decir le dan sentido al contenido.</a:t>
            </a:r>
            <a:endParaRPr lang="es-CL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C59C1AD6-642B-4D08-A859-19516E140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8779" y="212725"/>
            <a:ext cx="5260944" cy="813000"/>
          </a:xfrm>
        </p:spPr>
        <p:txBody>
          <a:bodyPr/>
          <a:lstStyle/>
          <a:p>
            <a:r>
              <a:rPr lang="es-ES" sz="2400" dirty="0"/>
              <a:t>ESTRUCTURA DE UNA ETIQUETA</a:t>
            </a:r>
            <a:endParaRPr lang="es-CL"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C1341092-C68A-0446-9E2B-6C72296BE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5256" y="3962400"/>
            <a:ext cx="2864594" cy="277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200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5F750691-DAB0-AA4F-B577-B16F30A46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</p:spPr>
        <p:txBody>
          <a:bodyPr/>
          <a:lstStyle/>
          <a:p>
            <a:r>
              <a:rPr lang="es-ES_tradnl" dirty="0"/>
              <a:t>Las etiquetas son elementos del lenguaje HTML5 que se encuentras rodeadas de los signos &lt; y &gt;</a:t>
            </a:r>
          </a:p>
          <a:p>
            <a:endParaRPr lang="es-ES_tradnl" dirty="0"/>
          </a:p>
          <a:p>
            <a:r>
              <a:rPr lang="es-ES_tradnl" dirty="0"/>
              <a:t>Normalmente las etiquetas vienen en pares &lt;tag&gt; y &lt;/tag&gt; para indicar en inicio y término de la etiqueta.</a:t>
            </a:r>
          </a:p>
          <a:p>
            <a:endParaRPr lang="es-ES_tradnl" dirty="0"/>
          </a:p>
          <a:p>
            <a:r>
              <a:rPr lang="es-ES_tradnl" dirty="0"/>
              <a:t>Existen etiquetas que sólo tienen apertura y su estructura es &lt;tag /&gt;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z="2400" dirty="0"/>
              <a:t>ESTRUCTURA DE UNA ETIQUETA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xmlns="" id="{4A4E3706-485B-BB40-A409-68905C0FC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833" y="4832400"/>
            <a:ext cx="54229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91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xmlns="" id="{099829DD-FC81-403E-BA9A-E4D1CE209B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La estructura de un tag es la siguiente:</a:t>
            </a:r>
          </a:p>
          <a:p>
            <a:endParaRPr lang="es-ES_tradnl" dirty="0"/>
          </a:p>
          <a:p>
            <a:pPr marL="50800" indent="0" algn="ctr">
              <a:buNone/>
            </a:pPr>
            <a:r>
              <a:rPr lang="es-ES_tradnl" dirty="0"/>
              <a:t>&lt;</a:t>
            </a:r>
            <a:r>
              <a:rPr lang="es-ES_tradnl" dirty="0">
                <a:solidFill>
                  <a:srgbClr val="FF0000"/>
                </a:solidFill>
              </a:rPr>
              <a:t>tag</a:t>
            </a:r>
            <a:r>
              <a:rPr lang="es-ES_tradnl" dirty="0"/>
              <a:t> </a:t>
            </a:r>
            <a:r>
              <a:rPr lang="es-ES_tradnl" dirty="0">
                <a:solidFill>
                  <a:srgbClr val="00B050"/>
                </a:solidFill>
              </a:rPr>
              <a:t>atributo1=“valor” atributo2=“valor”</a:t>
            </a:r>
            <a:r>
              <a:rPr lang="es-ES_tradnl" dirty="0"/>
              <a:t>&gt;</a:t>
            </a:r>
            <a:r>
              <a:rPr lang="es-ES_tradnl" dirty="0">
                <a:solidFill>
                  <a:schemeClr val="tx1"/>
                </a:solidFill>
              </a:rPr>
              <a:t>contenido</a:t>
            </a:r>
            <a:r>
              <a:rPr lang="es-ES_tradnl" dirty="0"/>
              <a:t>&lt;</a:t>
            </a:r>
            <a:r>
              <a:rPr lang="es-ES_tradnl" dirty="0">
                <a:solidFill>
                  <a:srgbClr val="FF0000"/>
                </a:solidFill>
              </a:rPr>
              <a:t>/tag</a:t>
            </a:r>
            <a:r>
              <a:rPr lang="es-ES_tradnl" dirty="0"/>
              <a:t>&gt;</a:t>
            </a:r>
          </a:p>
          <a:p>
            <a:pPr marL="1968500" lvl="4" indent="0">
              <a:buNone/>
            </a:pPr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39700" indent="0">
              <a:buNone/>
            </a:pPr>
            <a:r>
              <a:rPr lang="es-ES_tradnl" dirty="0"/>
              <a:t>Dónde:</a:t>
            </a:r>
          </a:p>
          <a:p>
            <a:pPr marL="139700" indent="0">
              <a:buNone/>
            </a:pPr>
            <a:r>
              <a:rPr lang="es-ES_tradnl" dirty="0">
                <a:solidFill>
                  <a:srgbClr val="FF0000"/>
                </a:solidFill>
              </a:rPr>
              <a:t>tag</a:t>
            </a:r>
            <a:r>
              <a:rPr lang="es-ES_tradnl" dirty="0"/>
              <a:t> y </a:t>
            </a:r>
            <a:r>
              <a:rPr lang="es-ES_tradnl" dirty="0">
                <a:solidFill>
                  <a:srgbClr val="FF0000"/>
                </a:solidFill>
              </a:rPr>
              <a:t>/tag</a:t>
            </a:r>
            <a:r>
              <a:rPr lang="es-ES_tradnl" dirty="0"/>
              <a:t> representan a la etiqueta de apertura y de cierre</a:t>
            </a:r>
          </a:p>
          <a:p>
            <a:pPr marL="139700" indent="0">
              <a:buNone/>
            </a:pPr>
            <a:r>
              <a:rPr lang="es-ES_tradnl" dirty="0">
                <a:solidFill>
                  <a:srgbClr val="00B050"/>
                </a:solidFill>
              </a:rPr>
              <a:t>atributo1=“valor” </a:t>
            </a:r>
            <a:r>
              <a:rPr lang="es-ES_tradnl" dirty="0"/>
              <a:t>representan al par ordenado de atributo y valor.</a:t>
            </a:r>
          </a:p>
          <a:p>
            <a:pPr marL="139700" indent="0">
              <a:buNone/>
            </a:pPr>
            <a:r>
              <a:rPr lang="es-ES_tradnl" dirty="0">
                <a:solidFill>
                  <a:schemeClr val="tx1"/>
                </a:solidFill>
              </a:rPr>
              <a:t>contenido</a:t>
            </a:r>
            <a:r>
              <a:rPr lang="es-ES_tradnl" dirty="0"/>
              <a:t> representa al contenido sobre el cual se aplica lo descrito en los </a:t>
            </a:r>
            <a:r>
              <a:rPr lang="es-ES_tradnl" dirty="0" err="1"/>
              <a:t>tags</a:t>
            </a:r>
            <a:r>
              <a:rPr lang="es-ES_tradnl" dirty="0"/>
              <a:t> y en los atributos.</a:t>
            </a:r>
          </a:p>
          <a:p>
            <a:endParaRPr lang="es-CL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7B43B570-2ABD-4F7A-8B99-AB4856E3F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2400" dirty="0"/>
              <a:t>ESTRUCTURA DE UNA ETIQUETA.</a:t>
            </a:r>
            <a:endParaRPr lang="es-CL" sz="2400" dirty="0"/>
          </a:p>
        </p:txBody>
      </p:sp>
    </p:spTree>
    <p:extLst>
      <p:ext uri="{BB962C8B-B14F-4D97-AF65-F5344CB8AC3E}">
        <p14:creationId xmlns:p14="http://schemas.microsoft.com/office/powerpoint/2010/main" val="1317420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xmlns="" id="{233FE7FE-EFE6-4B41-BBB7-D2DDC949FF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La definición del lenguaje permite que las etiquetas estén anidadas, es decir que una etiqueta contenga a la otra.</a:t>
            </a:r>
          </a:p>
          <a:p>
            <a:r>
              <a:rPr lang="es-ES" dirty="0"/>
              <a:t>Si bien lo anterior se puede hacer existe un conjunto de reglas establecidas respecto a la estructura y contenido y a la sintaxis de un documento, el cual está definido en la DTD del documento.</a:t>
            </a:r>
          </a:p>
          <a:p>
            <a:r>
              <a:rPr lang="es-ES" dirty="0"/>
              <a:t>La DTD (</a:t>
            </a:r>
            <a:r>
              <a:rPr lang="es-ES" dirty="0" err="1"/>
              <a:t>Document</a:t>
            </a:r>
            <a:r>
              <a:rPr lang="es-ES" dirty="0"/>
              <a:t> </a:t>
            </a:r>
            <a:r>
              <a:rPr lang="es-ES" dirty="0" err="1"/>
              <a:t>Type</a:t>
            </a:r>
            <a:r>
              <a:rPr lang="es-ES" dirty="0"/>
              <a:t> </a:t>
            </a:r>
            <a:r>
              <a:rPr lang="es-ES" dirty="0" err="1"/>
              <a:t>Definition</a:t>
            </a:r>
            <a:r>
              <a:rPr lang="es-ES" dirty="0"/>
              <a:t>) es el encargado de definir la estructura de sintaxis del documento de marcas. En HTML 5 se establece mediante: </a:t>
            </a:r>
          </a:p>
          <a:p>
            <a:endParaRPr lang="es-CL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6A3A71A2-D352-4671-A7BB-3286411A1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2400" dirty="0"/>
              <a:t>ESTRUCTURA DE UNA ETIQUETA.</a:t>
            </a:r>
            <a:endParaRPr lang="es-CL" sz="2400" dirty="0"/>
          </a:p>
        </p:txBody>
      </p:sp>
      <p:sp>
        <p:nvSpPr>
          <p:cNvPr id="4" name="Rectángulo redondeado 3">
            <a:extLst>
              <a:ext uri="{FF2B5EF4-FFF2-40B4-BE49-F238E27FC236}">
                <a16:creationId xmlns:a16="http://schemas.microsoft.com/office/drawing/2014/main" xmlns="" id="{24667326-6A86-B24C-A237-EA34AA2ED55A}"/>
              </a:ext>
            </a:extLst>
          </p:cNvPr>
          <p:cNvSpPr/>
          <p:nvPr/>
        </p:nvSpPr>
        <p:spPr>
          <a:xfrm>
            <a:off x="2793677" y="4782207"/>
            <a:ext cx="3258207" cy="5780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b="1" dirty="0"/>
              <a:t>&lt;!DOCTYPE html&gt;</a:t>
            </a:r>
          </a:p>
        </p:txBody>
      </p:sp>
    </p:spTree>
    <p:extLst>
      <p:ext uri="{BB962C8B-B14F-4D97-AF65-F5344CB8AC3E}">
        <p14:creationId xmlns:p14="http://schemas.microsoft.com/office/powerpoint/2010/main" val="4070900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HTML Y TECNOLOGÍAS WEB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EN ESTA SESIÓN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5F750691-DAB0-AA4F-B577-B16F30A46F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Cómo funciona la web.</a:t>
            </a:r>
          </a:p>
          <a:p>
            <a:r>
              <a:rPr lang="es-ES_tradnl" dirty="0"/>
              <a:t>Qué es HTML5.</a:t>
            </a:r>
          </a:p>
          <a:p>
            <a:r>
              <a:rPr lang="es-ES_tradnl" dirty="0"/>
              <a:t>Estructura de una etiqueta.</a:t>
            </a:r>
          </a:p>
          <a:p>
            <a:pPr marL="50800" indent="0">
              <a:buNone/>
            </a:pPr>
            <a:endParaRPr lang="es-ES_tradnl" dirty="0"/>
          </a:p>
          <a:p>
            <a:endParaRPr lang="es-ES_tradnl" dirty="0"/>
          </a:p>
          <a:p>
            <a:pPr lvl="4"/>
            <a:endParaRPr lang="es-ES_tradnl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654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548035E2-9379-2346-A89D-675F58CEB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COMO FUNCIONA LA WEB</a:t>
            </a:r>
          </a:p>
        </p:txBody>
      </p:sp>
    </p:spTree>
    <p:extLst>
      <p:ext uri="{BB962C8B-B14F-4D97-AF65-F5344CB8AC3E}">
        <p14:creationId xmlns:p14="http://schemas.microsoft.com/office/powerpoint/2010/main" val="1679846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5F750691-DAB0-AA4F-B577-B16F30A46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4150" y="1218600"/>
            <a:ext cx="8555700" cy="3332379"/>
          </a:xfrm>
        </p:spPr>
        <p:txBody>
          <a:bodyPr/>
          <a:lstStyle/>
          <a:p>
            <a:r>
              <a:rPr lang="es-ES_tradnl" dirty="0"/>
              <a:t>La web está formada por un conjunto de redes interconectadas.</a:t>
            </a:r>
          </a:p>
          <a:p>
            <a:r>
              <a:rPr lang="es-ES_tradnl" dirty="0"/>
              <a:t>Estas redes están formadas por un conjunto de computadores que se conectan entre sí.</a:t>
            </a:r>
          </a:p>
          <a:p>
            <a:r>
              <a:rPr lang="es-ES_tradnl" dirty="0"/>
              <a:t>Existen dos tipos de componentes, los clientes y los servidores.</a:t>
            </a:r>
          </a:p>
          <a:p>
            <a:r>
              <a:rPr lang="es-ES_tradnl" dirty="0"/>
              <a:t>Cada uno de estos computadores, se conectan utilizando un medio físico (cable, wifi, fibra óptica) y un medio lógico (protocolo de comunicación).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COMO FUNCIONA LA WEB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xmlns="" id="{410FFD47-D725-D44C-9123-554517FD4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531" y="4402591"/>
            <a:ext cx="5214662" cy="235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127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xmlns="" id="{574A3968-F9D9-48C9-8264-2050FD62DD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Existen miles de computadores en esta red llamados servidores. El concepto de servidor esta dada por dos definiciones:</a:t>
            </a:r>
          </a:p>
          <a:p>
            <a:pPr lvl="1"/>
            <a:r>
              <a:rPr lang="es-ES" dirty="0"/>
              <a:t>Desde el punto de vista del hardware un servidor es una máquina física integrada en una red, estos servidores físicos son conocidos como Host</a:t>
            </a:r>
          </a:p>
          <a:p>
            <a:pPr lvl="1"/>
            <a:r>
              <a:rPr lang="es-ES" dirty="0"/>
              <a:t>Desde el punto de vista del software un servidor está encargado de prestar uno o varios servicios a otros programas denominados clientes.</a:t>
            </a:r>
          </a:p>
          <a:p>
            <a:r>
              <a:rPr lang="es-CL" dirty="0"/>
              <a:t>Los servidores pueden clasificarse en variados tipos dependiendo del servicio que prestaran: </a:t>
            </a:r>
          </a:p>
          <a:p>
            <a:pPr lvl="1"/>
            <a:r>
              <a:rPr lang="es-CL" dirty="0"/>
              <a:t>Servidor Web</a:t>
            </a:r>
          </a:p>
          <a:p>
            <a:pPr lvl="1"/>
            <a:r>
              <a:rPr lang="es-CL" dirty="0"/>
              <a:t>Servidor de archivos</a:t>
            </a:r>
          </a:p>
          <a:p>
            <a:pPr lvl="1"/>
            <a:r>
              <a:rPr lang="es-CL" dirty="0"/>
              <a:t>Servidor de correo electrónico</a:t>
            </a:r>
          </a:p>
          <a:p>
            <a:pPr lvl="1"/>
            <a:r>
              <a:rPr lang="es-CL" dirty="0"/>
              <a:t>Servidor de base de datos </a:t>
            </a:r>
          </a:p>
          <a:p>
            <a:pPr lvl="1"/>
            <a:r>
              <a:rPr lang="es-CL" dirty="0"/>
              <a:t>Servidor de proxy</a:t>
            </a:r>
          </a:p>
          <a:p>
            <a:pPr lvl="1"/>
            <a:r>
              <a:rPr lang="es-CL" dirty="0"/>
              <a:t>Servidor de DNS</a:t>
            </a: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B5F59856-AA22-4286-BE9B-13A7FCB71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FUNCIONA LA WEB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404712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xmlns="" id="{B99C4CE3-2372-F148-B7BF-1817A77426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Un </a:t>
            </a:r>
            <a:r>
              <a:rPr lang="es-CL" b="1" u="sng" dirty="0"/>
              <a:t>Servidor Web </a:t>
            </a:r>
            <a:r>
              <a:rPr lang="es-CL" dirty="0"/>
              <a:t>nos permitirá almacenar y organizar páginas web las cuales serán consultadas por los clientes mediante los navegadores, por ejemplo, Chrome, Firefox, etc. </a:t>
            </a:r>
          </a:p>
          <a:p>
            <a:pPr lvl="1"/>
            <a:r>
              <a:rPr lang="es-CL" dirty="0"/>
              <a:t>La comunicación entre este cliente y el servidor será mediante un canal de comunicación o protocolo de transferencia conocido como </a:t>
            </a:r>
            <a:r>
              <a:rPr lang="es-CL" u="sng" dirty="0"/>
              <a:t>HTTP (HyperText Transfer Protocol) o Protocolo de Transferencia de Hipertexto </a:t>
            </a:r>
            <a:r>
              <a:rPr lang="es-CL" dirty="0"/>
              <a:t>o su version codificada HTTPS (HyperText Transfer Protocol Secure)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A2B59391-44EC-DA46-93AF-25A6307B0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SERVIDOR WEB</a:t>
            </a:r>
            <a:endParaRPr lang="es-CL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xmlns="" id="{31801B95-79F4-9B49-808E-6571C9BE8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117" y="3825765"/>
            <a:ext cx="5167835" cy="282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00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xmlns="" id="{6D7C1B0D-774E-4D53-B245-31E2582477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Entonces </a:t>
            </a:r>
            <a:r>
              <a:rPr lang="es-ES" u="sng" dirty="0"/>
              <a:t>¿qué es URL? </a:t>
            </a:r>
            <a:r>
              <a:rPr lang="es-ES" dirty="0"/>
              <a:t>es el acrónimo de Universal </a:t>
            </a:r>
            <a:r>
              <a:rPr lang="es-ES" dirty="0" err="1"/>
              <a:t>Resource</a:t>
            </a:r>
            <a:r>
              <a:rPr lang="es-ES" dirty="0"/>
              <a:t> </a:t>
            </a:r>
            <a:r>
              <a:rPr lang="es-ES" dirty="0" err="1"/>
              <a:t>Locator</a:t>
            </a:r>
            <a:r>
              <a:rPr lang="es-ES" dirty="0"/>
              <a:t> (Localizador Universal de Recursos) y sirve para ubicar algún recurso (página web, imagen, archivo, etc.) en un servidor que preste algún servicio.</a:t>
            </a:r>
          </a:p>
          <a:p>
            <a:r>
              <a:rPr lang="es-ES" dirty="0"/>
              <a:t>Por ejemplo la URL http://www.duoc.cl/admision</a:t>
            </a:r>
          </a:p>
          <a:p>
            <a:endParaRPr lang="es-ES" dirty="0"/>
          </a:p>
          <a:p>
            <a:endParaRPr lang="es-ES" dirty="0"/>
          </a:p>
          <a:p>
            <a:pPr marL="50800" indent="0">
              <a:buNone/>
            </a:pPr>
            <a:endParaRPr lang="es-ES" dirty="0"/>
          </a:p>
          <a:p>
            <a:r>
              <a:rPr lang="es-ES" dirty="0"/>
              <a:t>Una URL está formada por:</a:t>
            </a:r>
            <a:endParaRPr lang="es-CL" dirty="0"/>
          </a:p>
          <a:p>
            <a:pPr lvl="1"/>
            <a:r>
              <a:rPr lang="es-CL" dirty="0"/>
              <a:t>Protocolo: http:// (o tambíen podría ser la versión codificada https://)</a:t>
            </a:r>
          </a:p>
          <a:p>
            <a:pPr lvl="1"/>
            <a:r>
              <a:rPr lang="es-CL" dirty="0"/>
              <a:t>Servicio: www (indica que es una página web)</a:t>
            </a:r>
          </a:p>
          <a:p>
            <a:pPr lvl="1"/>
            <a:r>
              <a:rPr lang="es-CL" dirty="0"/>
              <a:t>Servidor o nombre de dominio: duoc.cl</a:t>
            </a:r>
          </a:p>
          <a:p>
            <a:pPr lvl="1"/>
            <a:r>
              <a:rPr lang="es-CL" dirty="0"/>
              <a:t>Ruta del archivo o servicio que se desea consultar: /admision</a:t>
            </a:r>
          </a:p>
          <a:p>
            <a:pPr lvl="1"/>
            <a:endParaRPr lang="es-CL" dirty="0"/>
          </a:p>
          <a:p>
            <a:pPr lvl="1"/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E04D3A2A-9BEB-4A85-85B1-27AF2A080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FUNCIONA LA WEB</a:t>
            </a:r>
            <a:endParaRPr lang="es-CL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9A380207-C612-5142-A84D-1CE843E38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021" y="3121075"/>
            <a:ext cx="4506863" cy="154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341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xmlns="" id="{88936EED-71B0-4B9D-B87C-0179B99A5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Una vez que defines la URL para alcanzar tu recurso, existe un servidor llamado Servidor de Nombre de Dominios (DNS)</a:t>
            </a:r>
          </a:p>
          <a:p>
            <a:endParaRPr lang="es-ES" dirty="0"/>
          </a:p>
          <a:p>
            <a:r>
              <a:rPr lang="es-ES" dirty="0"/>
              <a:t>Este servidor “traduce” el nombre de dominio en una dirección IP, un número IP identifica de manera única a una interfaz de red</a:t>
            </a:r>
          </a:p>
          <a:p>
            <a:r>
              <a:rPr lang="es-ES" dirty="0"/>
              <a:t>De esta forma no es necesario que te aprendas el número IP del servidor 181.118.166.239, sino que te aprendes su nombre de dominio y referencias el servicio www.duoc.cl</a:t>
            </a:r>
            <a:endParaRPr lang="es-CL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7778BFE7-EDB1-4CD0-B175-F2FD1D661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FUNCIONA LA WEB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70466311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noFill/>
        </a:ln>
      </a:spPr>
      <a:bodyPr spcFirstLastPara="1" wrap="square" lIns="91425" tIns="45700" rIns="91425" bIns="45700" anchor="t" anchorCtr="0">
        <a:noAutofit/>
      </a:bodyPr>
      <a:lstStyle>
        <a:defPPr algn="l">
          <a:defRPr sz="2400" dirty="0"/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2148</TotalTime>
  <Words>1074</Words>
  <Application>Microsoft Office PowerPoint</Application>
  <PresentationFormat>Presentación en pantalla (4:3)</PresentationFormat>
  <Paragraphs>101</Paragraphs>
  <Slides>19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7" baseType="lpstr">
      <vt:lpstr>Franklin Gothic</vt:lpstr>
      <vt:lpstr>Roboto Mono</vt:lpstr>
      <vt:lpstr>Calibri</vt:lpstr>
      <vt:lpstr>Roboto Condensed</vt:lpstr>
      <vt:lpstr>Roboto</vt:lpstr>
      <vt:lpstr>Bebas Neue</vt:lpstr>
      <vt:lpstr>Arial</vt:lpstr>
      <vt:lpstr>Tema de Office</vt:lpstr>
      <vt:lpstr>DESARROLLO WEB</vt:lpstr>
      <vt:lpstr>HTML Y TECNOLOGÍAS WEB</vt:lpstr>
      <vt:lpstr>EN ESTA SESIÓN</vt:lpstr>
      <vt:lpstr>COMO FUNCIONA LA WEB</vt:lpstr>
      <vt:lpstr>COMO FUNCIONA LA WEB</vt:lpstr>
      <vt:lpstr>COMO FUNCIONA LA WEB</vt:lpstr>
      <vt:lpstr>SERVIDOR WEB</vt:lpstr>
      <vt:lpstr>COMO FUNCIONA LA WEB</vt:lpstr>
      <vt:lpstr>COMO FUNCIONA LA WEB</vt:lpstr>
      <vt:lpstr>COMO FUNCIONA LA WEB</vt:lpstr>
      <vt:lpstr>QUÉ ES HTML5</vt:lpstr>
      <vt:lpstr>QUE ES HTML5</vt:lpstr>
      <vt:lpstr>QUE ES HTML5</vt:lpstr>
      <vt:lpstr>QUE ES HTML5</vt:lpstr>
      <vt:lpstr>ESTRUCTURA DE UNA ETIQUETA</vt:lpstr>
      <vt:lpstr>ESTRUCTURA DE UNA ETIQUETA</vt:lpstr>
      <vt:lpstr>ESTRUCTURA DE UNA ETIQUETA</vt:lpstr>
      <vt:lpstr>ESTRUCTURA DE UNA ETIQUETA.</vt:lpstr>
      <vt:lpstr>ESTRUCTURA DE UNA ETIQUETA.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Y GESTIÓN DE REQUISITOS</dc:title>
  <cp:lastModifiedBy>Manuela Jimenez A.</cp:lastModifiedBy>
  <cp:revision>76</cp:revision>
  <dcterms:modified xsi:type="dcterms:W3CDTF">2020-06-19T18:18:49Z</dcterms:modified>
</cp:coreProperties>
</file>